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68" r:id="rId3"/>
    <p:sldId id="370" r:id="rId4"/>
    <p:sldId id="305" r:id="rId5"/>
    <p:sldId id="371" r:id="rId6"/>
    <p:sldId id="306" r:id="rId7"/>
    <p:sldId id="369" r:id="rId8"/>
    <p:sldId id="372" r:id="rId9"/>
    <p:sldId id="310" r:id="rId10"/>
    <p:sldId id="311" r:id="rId11"/>
    <p:sldId id="376" r:id="rId12"/>
    <p:sldId id="312" r:id="rId13"/>
    <p:sldId id="375" r:id="rId14"/>
    <p:sldId id="313" r:id="rId15"/>
    <p:sldId id="379" r:id="rId16"/>
    <p:sldId id="377" r:id="rId17"/>
    <p:sldId id="380" r:id="rId18"/>
    <p:sldId id="378" r:id="rId19"/>
    <p:sldId id="373" r:id="rId20"/>
    <p:sldId id="307" r:id="rId21"/>
    <p:sldId id="308" r:id="rId22"/>
    <p:sldId id="309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7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5"/>
    <p:restoredTop sz="94564"/>
  </p:normalViewPr>
  <p:slideViewPr>
    <p:cSldViewPr snapToGrid="0" snapToObjects="1">
      <p:cViewPr>
        <p:scale>
          <a:sx n="172" d="100"/>
          <a:sy n="172" d="100"/>
        </p:scale>
        <p:origin x="-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BEE3-996F-5749-A56A-5B58D959122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55E5D-6637-F744-83CD-760D8BE2C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74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6BADA-F7D2-4A40-A395-2A79578D7A46}" type="datetimeFigureOut">
              <a:rPr lang="en-US" smtClean="0"/>
              <a:t>1/31/21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16520-115E-BA40-A151-361C2288C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59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C830-30A0-234E-B45B-4354B0DFFCAF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FF74-C1FF-D744-8D0A-12217C5E365C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7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AEF-02B7-1049-9329-2BF1D538535A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A65A-8EAC-844C-BFCB-2DF3D9E5D213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7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7E30-1E59-A245-8650-21079F1F2DAE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0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4CEA-1243-F64C-ABEA-52EC8CAA9B6B}" type="datetime1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4369-64E3-9648-B599-B40648388D70}" type="datetime1">
              <a:rPr lang="en-US" smtClean="0"/>
              <a:t>1/31/21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FE63-70A8-5640-A649-DC10B8DEB1C7}" type="datetime1">
              <a:rPr lang="en-US" smtClean="0"/>
              <a:t>1/31/21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2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811C-1166-2144-8762-A2FD18646FEF}" type="datetime1">
              <a:rPr lang="en-US" smtClean="0"/>
              <a:t>1/31/21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8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4413-15E2-0C4C-B086-0BE7DE269A1B}" type="datetime1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AFCFC-C55B-1B40-A004-4545861DD3F6}" type="datetime1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87BB9-B153-BC4A-A7CF-8893A893CE59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tirling_engine#cite_note-NASA.2C_Automotive_Stirling_Engine-69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18" y="555625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Chapters 3 Energy Balances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 descr="Screen Shot 2015-01-26 at 5.4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24957"/>
            <a:ext cx="42672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400" y="2222589"/>
            <a:ext cx="37312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Carnot engine, Carnot heat pump</a:t>
            </a:r>
          </a:p>
          <a:p>
            <a:endParaRPr lang="en-US" dirty="0"/>
          </a:p>
          <a:p>
            <a:r>
              <a:rPr lang="en-US" dirty="0"/>
              <a:t>Entropy</a:t>
            </a:r>
          </a:p>
          <a:p>
            <a:endParaRPr lang="en-US" dirty="0"/>
          </a:p>
          <a:p>
            <a:r>
              <a:rPr lang="en-US" dirty="0"/>
              <a:t>Work per cycle</a:t>
            </a:r>
          </a:p>
          <a:p>
            <a:endParaRPr lang="en-US" dirty="0"/>
          </a:p>
          <a:p>
            <a:r>
              <a:rPr lang="en-US" dirty="0"/>
              <a:t>Distillation systems</a:t>
            </a:r>
          </a:p>
          <a:p>
            <a:endParaRPr lang="en-US" dirty="0"/>
          </a:p>
          <a:p>
            <a:r>
              <a:rPr lang="en-US" dirty="0"/>
              <a:t>Ideal gas mixtures</a:t>
            </a:r>
          </a:p>
          <a:p>
            <a:endParaRPr lang="en-US" dirty="0"/>
          </a:p>
          <a:p>
            <a:r>
              <a:rPr lang="en-US" dirty="0"/>
              <a:t>Reacting systems, reaction coordinate</a:t>
            </a:r>
          </a:p>
          <a:p>
            <a:endParaRPr lang="en-US" dirty="0"/>
          </a:p>
          <a:p>
            <a:r>
              <a:rPr lang="en-US" dirty="0"/>
              <a:t>Heat of reaction</a:t>
            </a:r>
          </a:p>
        </p:txBody>
      </p:sp>
    </p:spTree>
    <p:extLst>
      <p:ext uri="{BB962C8B-B14F-4D97-AF65-F5344CB8AC3E}">
        <p14:creationId xmlns:p14="http://schemas.microsoft.com/office/powerpoint/2010/main" val="401766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Screen Shot 2015-01-26 at 6.0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739900"/>
            <a:ext cx="68072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823E-D97A-B24F-9663-18B3BA3D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A30A3-0685-C34B-B0A7-0A5D5955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9" y="1520514"/>
            <a:ext cx="3932356" cy="3715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B5E41-F0A3-CB43-9627-BBC55ABAF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39"/>
          <a:stretch/>
        </p:blipFill>
        <p:spPr>
          <a:xfrm>
            <a:off x="4627236" y="1558509"/>
            <a:ext cx="3892142" cy="292580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A9B66F-B06F-394C-B9B3-A05D3925037F}"/>
              </a:ext>
            </a:extLst>
          </p:cNvPr>
          <p:cNvCxnSpPr/>
          <p:nvPr/>
        </p:nvCxnSpPr>
        <p:spPr>
          <a:xfrm>
            <a:off x="5774499" y="2342367"/>
            <a:ext cx="0" cy="87682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795CB6-EE89-284F-A04D-FDE94E689EFB}"/>
              </a:ext>
            </a:extLst>
          </p:cNvPr>
          <p:cNvCxnSpPr>
            <a:cxnSpLocks/>
          </p:cNvCxnSpPr>
          <p:nvPr/>
        </p:nvCxnSpPr>
        <p:spPr>
          <a:xfrm flipV="1">
            <a:off x="7329814" y="2292263"/>
            <a:ext cx="0" cy="86638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23553B-8A27-7C44-9F0B-63DC3DB59BC2}"/>
              </a:ext>
            </a:extLst>
          </p:cNvPr>
          <p:cNvCxnSpPr>
            <a:cxnSpLocks/>
          </p:cNvCxnSpPr>
          <p:nvPr/>
        </p:nvCxnSpPr>
        <p:spPr>
          <a:xfrm flipV="1">
            <a:off x="6116877" y="3409166"/>
            <a:ext cx="897698" cy="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174B77-2ABA-8E43-974E-01976DD139EC}"/>
              </a:ext>
            </a:extLst>
          </p:cNvPr>
          <p:cNvCxnSpPr>
            <a:cxnSpLocks/>
          </p:cNvCxnSpPr>
          <p:nvPr/>
        </p:nvCxnSpPr>
        <p:spPr>
          <a:xfrm flipH="1" flipV="1">
            <a:off x="6025019" y="2171177"/>
            <a:ext cx="1014608" cy="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3DA6EB-5336-8D4E-99D4-F5254698B220}"/>
              </a:ext>
            </a:extLst>
          </p:cNvPr>
          <p:cNvSpPr txBox="1"/>
          <p:nvPr/>
        </p:nvSpPr>
        <p:spPr>
          <a:xfrm>
            <a:off x="5573823" y="4562884"/>
            <a:ext cx="19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Heat Pump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C42D7-247A-DC49-9D6C-334A7484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78272"/>
            <a:ext cx="1697937" cy="1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Screen Shot 2015-01-26 at 6.0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51253"/>
            <a:ext cx="2171700" cy="355600"/>
          </a:xfrm>
          <a:prstGeom prst="rect">
            <a:avLst/>
          </a:prstGeom>
        </p:spPr>
      </p:pic>
      <p:pic>
        <p:nvPicPr>
          <p:cNvPr id="4" name="Picture 3" descr="Screen Shot 2015-01-26 at 6.0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70541"/>
            <a:ext cx="6845300" cy="1854200"/>
          </a:xfrm>
          <a:prstGeom prst="rect">
            <a:avLst/>
          </a:prstGeom>
        </p:spPr>
      </p:pic>
      <p:pic>
        <p:nvPicPr>
          <p:cNvPr id="5" name="Picture 4" descr="Screen Shot 2015-01-26 at 6.10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2947257"/>
            <a:ext cx="8153400" cy="3073400"/>
          </a:xfrm>
          <a:prstGeom prst="rect">
            <a:avLst/>
          </a:prstGeom>
        </p:spPr>
      </p:pic>
      <p:pic>
        <p:nvPicPr>
          <p:cNvPr id="6" name="Picture 5" descr="Screen Shot 2015-01-26 at 5.46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6408892"/>
            <a:ext cx="4462003" cy="332572"/>
          </a:xfrm>
          <a:prstGeom prst="rect">
            <a:avLst/>
          </a:prstGeom>
        </p:spPr>
      </p:pic>
      <p:pic>
        <p:nvPicPr>
          <p:cNvPr id="8" name="Picture 7" descr="Screen Shot 2015-01-26 at 6.04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63" y="6246375"/>
            <a:ext cx="3006413" cy="495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B1DEB2-2F4F-4B47-A26C-02E10D4471D2}"/>
              </a:ext>
            </a:extLst>
          </p:cNvPr>
          <p:cNvSpPr txBox="1"/>
          <p:nvPr/>
        </p:nvSpPr>
        <p:spPr>
          <a:xfrm>
            <a:off x="235775" y="2208593"/>
            <a:ext cx="2015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isotherms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a=&gt;b and c=&gt;d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0" name="Picture 9" descr="Screen Shot 2015-01-26 at 5.58.33 PM.png">
            <a:extLst>
              <a:ext uri="{FF2B5EF4-FFF2-40B4-BE49-F238E27FC236}">
                <a16:creationId xmlns:a16="http://schemas.microsoft.com/office/drawing/2014/main" id="{128285F0-2E06-E243-BA7B-F7783702F7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3"/>
          <a:stretch/>
        </p:blipFill>
        <p:spPr>
          <a:xfrm>
            <a:off x="5910740" y="157927"/>
            <a:ext cx="3057701" cy="6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creen Shot 2015-01-26 at 6.0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51253"/>
            <a:ext cx="2171700" cy="355600"/>
          </a:xfrm>
          <a:prstGeom prst="rect">
            <a:avLst/>
          </a:prstGeom>
        </p:spPr>
      </p:pic>
      <p:pic>
        <p:nvPicPr>
          <p:cNvPr id="5" name="Picture 4" descr="Screen Shot 2015-01-26 at 6.10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2947257"/>
            <a:ext cx="8153400" cy="3073400"/>
          </a:xfrm>
          <a:prstGeom prst="rect">
            <a:avLst/>
          </a:prstGeom>
        </p:spPr>
      </p:pic>
      <p:pic>
        <p:nvPicPr>
          <p:cNvPr id="6" name="Picture 5" descr="Screen Shot 2015-01-26 at 5.46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6408892"/>
            <a:ext cx="4462003" cy="332572"/>
          </a:xfrm>
          <a:prstGeom prst="rect">
            <a:avLst/>
          </a:prstGeom>
        </p:spPr>
      </p:pic>
      <p:pic>
        <p:nvPicPr>
          <p:cNvPr id="8" name="Picture 7" descr="Screen Shot 2015-01-26 at 6.04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63" y="6246375"/>
            <a:ext cx="3006413" cy="49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1C2DC-40B7-EF4C-AD17-49A1C3739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08" y="606853"/>
            <a:ext cx="2792129" cy="263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E60991-FC89-7A41-A7E9-73B1EB78AA07}"/>
              </a:ext>
            </a:extLst>
          </p:cNvPr>
          <p:cNvSpPr txBox="1"/>
          <p:nvPr/>
        </p:nvSpPr>
        <p:spPr>
          <a:xfrm>
            <a:off x="4565650" y="1018943"/>
            <a:ext cx="2015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isotherms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a=&gt;b and c=&gt;d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62151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Screen Shot 2015-01-26 at 6.1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71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5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ADF90-AF9E-014C-B36C-CA8C797E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91" y="313267"/>
            <a:ext cx="2548948" cy="308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5B985-4260-054A-9EE2-854A31E1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70" y="511820"/>
            <a:ext cx="1576466" cy="2683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D7CAA-B695-B944-9956-7E0C961F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70" y="3601772"/>
            <a:ext cx="2044371" cy="2693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DA55F-4CDF-CE4C-BB7D-53A25B5DD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797" y="3512608"/>
            <a:ext cx="1953536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5D88D-35D7-CE44-8CF7-DF826CA07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939800"/>
            <a:ext cx="6692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75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F4A9D-9751-0346-AD79-01AB3A6A9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3" y="1426634"/>
            <a:ext cx="4064000" cy="368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0771CD-7228-BC47-8A7E-17E04F74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6" y="315384"/>
            <a:ext cx="3048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58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C126C9-22AB-CC40-922D-DA6413A3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24" y="0"/>
            <a:ext cx="672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58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96749" y="6356350"/>
            <a:ext cx="2133600" cy="365125"/>
          </a:xfrm>
        </p:spPr>
        <p:txBody>
          <a:bodyPr/>
          <a:lstStyle/>
          <a:p>
            <a:fld id="{8113B836-CF5A-A643-AEB3-97A80C62AB8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57" y="1105298"/>
            <a:ext cx="2485775" cy="2566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58" y="506134"/>
            <a:ext cx="2189187" cy="4573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582" y="944597"/>
            <a:ext cx="3819967" cy="3500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963" y="3846699"/>
            <a:ext cx="1992829" cy="2726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1067" y="340484"/>
            <a:ext cx="1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Distillation Column</a:t>
            </a:r>
          </a:p>
        </p:txBody>
      </p:sp>
    </p:spTree>
    <p:extLst>
      <p:ext uri="{BB962C8B-B14F-4D97-AF65-F5344CB8AC3E}">
        <p14:creationId xmlns:p14="http://schemas.microsoft.com/office/powerpoint/2010/main" val="16932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768726"/>
            <a:ext cx="6756400" cy="1866900"/>
          </a:xfrm>
          <a:prstGeom prst="rect">
            <a:avLst/>
          </a:prstGeom>
        </p:spPr>
      </p:pic>
      <p:pic>
        <p:nvPicPr>
          <p:cNvPr id="7" name="Picture 6" descr="Screen Shot 2015-01-26 at 5.57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224456"/>
            <a:ext cx="6616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4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296333"/>
            <a:ext cx="3873500" cy="39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41400"/>
            <a:ext cx="68453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2508250"/>
            <a:ext cx="6667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7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2" y="3230651"/>
            <a:ext cx="6256867" cy="36111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60033" y="0"/>
            <a:ext cx="5609167" cy="3307090"/>
            <a:chOff x="1960033" y="0"/>
            <a:chExt cx="5609167" cy="33070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0033" y="2942858"/>
              <a:ext cx="5609167" cy="3642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0033" y="0"/>
              <a:ext cx="5609167" cy="299365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76215" y="652121"/>
            <a:ext cx="1697312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Feed zone</a:t>
            </a:r>
          </a:p>
          <a:p>
            <a:r>
              <a:rPr lang="en-US" sz="1400" dirty="0"/>
              <a:t>Rectifying section</a:t>
            </a:r>
          </a:p>
          <a:p>
            <a:r>
              <a:rPr lang="en-US" sz="1400" dirty="0"/>
              <a:t>Reflux L</a:t>
            </a:r>
            <a:r>
              <a:rPr lang="en-US" sz="1400" baseline="-25000" dirty="0"/>
              <a:t>R</a:t>
            </a:r>
          </a:p>
          <a:p>
            <a:r>
              <a:rPr lang="en-US" sz="1400" dirty="0"/>
              <a:t>Stripping section</a:t>
            </a:r>
          </a:p>
          <a:p>
            <a:r>
              <a:rPr lang="en-US" sz="1400" dirty="0" err="1"/>
              <a:t>Reboiler</a:t>
            </a:r>
            <a:endParaRPr lang="en-US" sz="1400" dirty="0"/>
          </a:p>
          <a:p>
            <a:r>
              <a:rPr lang="en-US" sz="1400" dirty="0" err="1"/>
              <a:t>Reboiler</a:t>
            </a:r>
            <a:r>
              <a:rPr lang="en-US" sz="1400" dirty="0"/>
              <a:t> duty</a:t>
            </a:r>
          </a:p>
          <a:p>
            <a:r>
              <a:rPr lang="en-US" sz="1400" dirty="0"/>
              <a:t>Bottoms</a:t>
            </a:r>
          </a:p>
          <a:p>
            <a:r>
              <a:rPr lang="en-US" sz="1400" dirty="0" err="1"/>
              <a:t>Boilup</a:t>
            </a:r>
            <a:r>
              <a:rPr lang="en-US" sz="1400" dirty="0"/>
              <a:t> ratio, </a:t>
            </a:r>
            <a:r>
              <a:rPr lang="en-US" sz="1400" dirty="0" err="1"/>
              <a:t>V</a:t>
            </a:r>
            <a:r>
              <a:rPr lang="en-US" sz="1400" baseline="-25000" dirty="0" err="1"/>
              <a:t>s</a:t>
            </a:r>
            <a:r>
              <a:rPr lang="en-US" sz="1400" dirty="0"/>
              <a:t>/B</a:t>
            </a:r>
          </a:p>
          <a:p>
            <a:r>
              <a:rPr lang="en-US" sz="1400" dirty="0"/>
              <a:t>Total condenser</a:t>
            </a:r>
          </a:p>
          <a:p>
            <a:r>
              <a:rPr lang="en-US" sz="1400" dirty="0"/>
              <a:t>Distillate D</a:t>
            </a:r>
          </a:p>
          <a:p>
            <a:r>
              <a:rPr lang="en-US" sz="1400" dirty="0"/>
              <a:t>Reflux LR</a:t>
            </a:r>
          </a:p>
          <a:p>
            <a:r>
              <a:rPr lang="en-US" sz="1400" dirty="0"/>
              <a:t>Reflux ratio R = L</a:t>
            </a:r>
            <a:r>
              <a:rPr lang="en-US" sz="1400" baseline="-25000" dirty="0"/>
              <a:t>R</a:t>
            </a:r>
            <a:r>
              <a:rPr lang="en-US" sz="1400" dirty="0"/>
              <a:t>/D</a:t>
            </a:r>
          </a:p>
          <a:p>
            <a:r>
              <a:rPr lang="en-US" sz="1400" dirty="0"/>
              <a:t>Partial condenser (q)</a:t>
            </a:r>
          </a:p>
          <a:p>
            <a:r>
              <a:rPr lang="en-US" sz="1400" dirty="0"/>
              <a:t>Condenser duty</a:t>
            </a:r>
          </a:p>
        </p:txBody>
      </p:sp>
    </p:spTree>
    <p:extLst>
      <p:ext uri="{BB962C8B-B14F-4D97-AF65-F5344CB8AC3E}">
        <p14:creationId xmlns:p14="http://schemas.microsoft.com/office/powerpoint/2010/main" val="1675979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225" y="3646240"/>
            <a:ext cx="5952067" cy="3075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25" y="153667"/>
            <a:ext cx="5511799" cy="318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837" y="1995934"/>
            <a:ext cx="1985903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Packing</a:t>
            </a:r>
          </a:p>
          <a:p>
            <a:r>
              <a:rPr lang="en-US" sz="1400" dirty="0"/>
              <a:t>Trays</a:t>
            </a:r>
          </a:p>
          <a:p>
            <a:r>
              <a:rPr lang="en-US" sz="1400" dirty="0"/>
              <a:t>Sieve trays</a:t>
            </a:r>
          </a:p>
          <a:p>
            <a:r>
              <a:rPr lang="en-US" sz="1400" dirty="0"/>
              <a:t>Bubble cap trays</a:t>
            </a:r>
          </a:p>
          <a:p>
            <a:r>
              <a:rPr lang="en-US" sz="1400" dirty="0"/>
              <a:t>Valve trays</a:t>
            </a:r>
          </a:p>
          <a:p>
            <a:r>
              <a:rPr lang="en-US" sz="1400" dirty="0" err="1"/>
              <a:t>Downcomer</a:t>
            </a:r>
            <a:endParaRPr lang="en-US" sz="1400" dirty="0"/>
          </a:p>
          <a:p>
            <a:r>
              <a:rPr lang="en-US" sz="1400" dirty="0"/>
              <a:t>Stage</a:t>
            </a:r>
          </a:p>
          <a:p>
            <a:r>
              <a:rPr lang="en-US" sz="1400" dirty="0"/>
              <a:t>Streams:</a:t>
            </a:r>
          </a:p>
          <a:p>
            <a:r>
              <a:rPr lang="en-US" sz="1400" dirty="0"/>
              <a:t>VS,VR,LS,LR,B,D</a:t>
            </a:r>
          </a:p>
          <a:p>
            <a:r>
              <a:rPr lang="en-US" sz="1400" dirty="0"/>
              <a:t>Constant molar overflow</a:t>
            </a:r>
          </a:p>
          <a:p>
            <a:r>
              <a:rPr lang="en-US" sz="1400" dirty="0"/>
              <a:t>Equal liquid flow rates</a:t>
            </a:r>
          </a:p>
          <a:p>
            <a:r>
              <a:rPr lang="en-US" sz="1400" dirty="0"/>
              <a:t>Average vaporization</a:t>
            </a:r>
          </a:p>
          <a:p>
            <a:r>
              <a:rPr lang="en-US" sz="1400" dirty="0"/>
              <a:t>		enthalpy</a:t>
            </a:r>
          </a:p>
        </p:txBody>
      </p:sp>
    </p:spTree>
    <p:extLst>
      <p:ext uri="{BB962C8B-B14F-4D97-AF65-F5344CB8AC3E}">
        <p14:creationId xmlns:p14="http://schemas.microsoft.com/office/powerpoint/2010/main" val="1484789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190500"/>
            <a:ext cx="53467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3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2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76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194734"/>
            <a:ext cx="4673600" cy="29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33" y="630766"/>
            <a:ext cx="34036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533" y="1202266"/>
            <a:ext cx="35052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133" y="1545166"/>
            <a:ext cx="3390900" cy="41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833" y="2794000"/>
            <a:ext cx="35052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40267"/>
            <a:ext cx="4927600" cy="35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020233"/>
            <a:ext cx="68961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060700"/>
            <a:ext cx="4419600" cy="73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200" y="4389967"/>
            <a:ext cx="5245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1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00566"/>
            <a:ext cx="85979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34" y="1739899"/>
            <a:ext cx="6718300" cy="96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3151716"/>
            <a:ext cx="66802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4428066"/>
            <a:ext cx="78613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134" y="5492750"/>
            <a:ext cx="6985000" cy="86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0" y="719666"/>
            <a:ext cx="9118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4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2551646"/>
            <a:ext cx="4635500" cy="394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34" y="218604"/>
            <a:ext cx="4707466" cy="26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73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3" y="3361267"/>
            <a:ext cx="6445671" cy="280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03" y="563036"/>
            <a:ext cx="6493934" cy="32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3693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6" y="2997200"/>
            <a:ext cx="1612900" cy="86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85E3E-CEFE-164D-A63B-22ED53471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498" y="2593331"/>
            <a:ext cx="2085178" cy="1705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7E191-EAE0-A345-A103-8663761CA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0" y="3006012"/>
            <a:ext cx="3932356" cy="3715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35302-1583-DC40-82C9-4C807A053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495" y="3860800"/>
            <a:ext cx="2979305" cy="28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4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8233"/>
            <a:ext cx="4178300" cy="26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774700"/>
            <a:ext cx="26289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1193800"/>
            <a:ext cx="44831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41500"/>
            <a:ext cx="4724400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774950"/>
            <a:ext cx="4724400" cy="64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00" y="3797300"/>
            <a:ext cx="4927600" cy="73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134" y="4889500"/>
            <a:ext cx="7416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67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34" y="1272325"/>
            <a:ext cx="5672667" cy="5482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34" y="118534"/>
            <a:ext cx="5727092" cy="15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7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12" y="369134"/>
            <a:ext cx="3886200" cy="31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884853"/>
            <a:ext cx="6819900" cy="59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2055573"/>
            <a:ext cx="6921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1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26" y="1197571"/>
            <a:ext cx="13589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663" y="0"/>
            <a:ext cx="47244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09" y="2174100"/>
            <a:ext cx="63627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09" y="3955181"/>
            <a:ext cx="68072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9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233543"/>
            <a:ext cx="36703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768605"/>
            <a:ext cx="63881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231" y="1492505"/>
            <a:ext cx="67945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231" y="2741520"/>
            <a:ext cx="6794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71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408271"/>
            <a:ext cx="8191500" cy="135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31" y="1999298"/>
            <a:ext cx="6883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62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67000"/>
            <a:ext cx="82296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6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002" y="341825"/>
            <a:ext cx="1587500" cy="31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760300"/>
            <a:ext cx="6832600" cy="382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4818-3E52-3E47-95EE-6CC7359A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144" y="5862073"/>
            <a:ext cx="4479712" cy="4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63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715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5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303536"/>
            <a:ext cx="68072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Screen Shot 2015-01-26 at 5.4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323081"/>
            <a:ext cx="6718300" cy="584200"/>
          </a:xfrm>
          <a:prstGeom prst="rect">
            <a:avLst/>
          </a:prstGeom>
        </p:spPr>
      </p:pic>
      <p:pic>
        <p:nvPicPr>
          <p:cNvPr id="4" name="Picture 3" descr="Screen Shot 2015-01-26 at 5.46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6" y="1383354"/>
            <a:ext cx="8178800" cy="609600"/>
          </a:xfrm>
          <a:prstGeom prst="rect">
            <a:avLst/>
          </a:prstGeom>
        </p:spPr>
      </p:pic>
      <p:pic>
        <p:nvPicPr>
          <p:cNvPr id="5" name="Picture 4" descr="Screen Shot 2015-01-26 at 5.57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091128"/>
            <a:ext cx="6616700" cy="3035300"/>
          </a:xfrm>
          <a:prstGeom prst="rect">
            <a:avLst/>
          </a:prstGeom>
        </p:spPr>
      </p:pic>
      <p:pic>
        <p:nvPicPr>
          <p:cNvPr id="6" name="Picture 5" descr="Screen Shot 2015-01-26 at 5.58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67" y="5126428"/>
            <a:ext cx="4365801" cy="1462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630" y="1142054"/>
            <a:ext cx="2857500" cy="24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979" y="5580144"/>
            <a:ext cx="1995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Cyclic Process</a:t>
            </a:r>
          </a:p>
          <a:p>
            <a:r>
              <a:rPr lang="en-US" dirty="0"/>
              <a:t>LHS is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0368" y="1992954"/>
            <a:ext cx="190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Shaded Area is </a:t>
            </a:r>
            <a:r>
              <a:rPr lang="en-US" dirty="0" err="1"/>
              <a:t>W</a:t>
            </a:r>
            <a:r>
              <a:rPr lang="en-US" baseline="-25000" dirty="0" err="1"/>
              <a:t>s</a:t>
            </a:r>
            <a:endParaRPr lang="en-US" baseline="-25000" dirty="0"/>
          </a:p>
          <a:p>
            <a:r>
              <a:rPr lang="en-US" dirty="0"/>
              <a:t>Net W</a:t>
            </a:r>
            <a:r>
              <a:rPr lang="en-US" baseline="-25000" dirty="0"/>
              <a:t>EC</a:t>
            </a:r>
            <a:r>
              <a:rPr lang="en-US" dirty="0"/>
              <a:t> 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5666" y="5723506"/>
            <a:ext cx="16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C</a:t>
            </a:r>
            <a:r>
              <a:rPr lang="en-US" dirty="0"/>
              <a:t>/Q</a:t>
            </a:r>
            <a:r>
              <a:rPr lang="en-US" baseline="-25000" dirty="0"/>
              <a:t>H</a:t>
            </a:r>
            <a:r>
              <a:rPr lang="en-US" dirty="0"/>
              <a:t> Negative</a:t>
            </a:r>
          </a:p>
        </p:txBody>
      </p:sp>
    </p:spTree>
    <p:extLst>
      <p:ext uri="{BB962C8B-B14F-4D97-AF65-F5344CB8AC3E}">
        <p14:creationId xmlns:p14="http://schemas.microsoft.com/office/powerpoint/2010/main" val="3137857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3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8934" y="5569914"/>
            <a:ext cx="3119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Zephyris</a:t>
            </a:r>
            <a:r>
              <a:rPr lang="en-US" sz="1400" dirty="0"/>
              <a:t> at the English language Wikipedia, CC BY-SA 3.0,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=3185502</a:t>
            </a:r>
          </a:p>
        </p:txBody>
      </p:sp>
      <p:pic>
        <p:nvPicPr>
          <p:cNvPr id="8" name="Picture 7" descr="Alpha_Stirl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4" y="2200888"/>
            <a:ext cx="2743200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36958" y="6114051"/>
            <a:ext cx="3515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YK Times at English Wikipedia, CC BY 2.5,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=3088708</a:t>
            </a:r>
          </a:p>
        </p:txBody>
      </p:sp>
      <p:pic>
        <p:nvPicPr>
          <p:cNvPr id="10" name="Picture 9" descr="Stirling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8" y="1539056"/>
            <a:ext cx="2181284" cy="4362568"/>
          </a:xfrm>
          <a:prstGeom prst="rect">
            <a:avLst/>
          </a:prstGeom>
        </p:spPr>
      </p:pic>
      <p:pic>
        <p:nvPicPr>
          <p:cNvPr id="11" name="Picture 10" descr="Stirling_Cycle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59" y="72995"/>
            <a:ext cx="2249165" cy="2200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7948" y="335783"/>
            <a:ext cx="15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Sterling Engine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1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5-01-26 at 6.0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23" y="2133600"/>
            <a:ext cx="4787900" cy="863600"/>
          </a:xfrm>
          <a:prstGeom prst="rect">
            <a:avLst/>
          </a:prstGeom>
        </p:spPr>
      </p:pic>
      <p:pic>
        <p:nvPicPr>
          <p:cNvPr id="4" name="Picture 3" descr="Screen Shot 2015-01-26 at 5.5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99" y="517020"/>
            <a:ext cx="4365801" cy="1462036"/>
          </a:xfrm>
          <a:prstGeom prst="rect">
            <a:avLst/>
          </a:prstGeom>
        </p:spPr>
      </p:pic>
      <p:pic>
        <p:nvPicPr>
          <p:cNvPr id="6" name="Picture 5" descr="Screen Shot 2015-01-26 at 6.03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3" y="3019382"/>
            <a:ext cx="5432640" cy="362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688436"/>
            <a:ext cx="2772090" cy="2191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50AA2-5560-684F-AAAD-E45EE47C3E7E}"/>
              </a:ext>
            </a:extLst>
          </p:cNvPr>
          <p:cNvSpPr txBox="1"/>
          <p:nvPr/>
        </p:nvSpPr>
        <p:spPr>
          <a:xfrm>
            <a:off x="148093" y="792299"/>
            <a:ext cx="2015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isotherms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a=&gt;b and c=&gt;d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55954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1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8392" y="74771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Adiabatic expansion for an ideal gas</a:t>
            </a:r>
          </a:p>
        </p:txBody>
      </p:sp>
    </p:spTree>
    <p:extLst>
      <p:ext uri="{BB962C8B-B14F-4D97-AF65-F5344CB8AC3E}">
        <p14:creationId xmlns:p14="http://schemas.microsoft.com/office/powerpoint/2010/main" val="1065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8803" y="1153341"/>
            <a:ext cx="605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isothermal segments </a:t>
            </a:r>
            <a:r>
              <a:rPr lang="el-GR" dirty="0">
                <a:latin typeface="Symbol" charset="2"/>
                <a:cs typeface="Symbol" charset="2"/>
              </a:rPr>
              <a:t>Δ</a:t>
            </a:r>
            <a:r>
              <a:rPr lang="en-US" dirty="0"/>
              <a:t>S = Q/T and S is a state function so Q</a:t>
            </a:r>
            <a:r>
              <a:rPr lang="en-US" baseline="-25000" dirty="0"/>
              <a:t>1</a:t>
            </a:r>
            <a:r>
              <a:rPr lang="en-US" dirty="0"/>
              <a:t>/T</a:t>
            </a:r>
            <a:r>
              <a:rPr lang="en-US" baseline="-25000" dirty="0"/>
              <a:t>1</a:t>
            </a:r>
            <a:r>
              <a:rPr lang="en-US" dirty="0"/>
              <a:t> + Q</a:t>
            </a:r>
            <a:r>
              <a:rPr lang="en-US" baseline="-25000" dirty="0"/>
              <a:t>2</a:t>
            </a:r>
            <a:r>
              <a:rPr lang="en-US" dirty="0"/>
              <a:t>/T</a:t>
            </a:r>
            <a:r>
              <a:rPr lang="en-US" baseline="-25000" dirty="0"/>
              <a:t>2</a:t>
            </a:r>
            <a:r>
              <a:rPr lang="en-US" dirty="0"/>
              <a:t> = 0. So Q</a:t>
            </a:r>
            <a:r>
              <a:rPr lang="en-US" baseline="-25000" dirty="0"/>
              <a:t>1</a:t>
            </a:r>
            <a:r>
              <a:rPr lang="en-US" dirty="0"/>
              <a:t>/Q</a:t>
            </a:r>
            <a:r>
              <a:rPr lang="en-US" baseline="-25000" dirty="0"/>
              <a:t>2</a:t>
            </a:r>
            <a:r>
              <a:rPr lang="en-US" dirty="0"/>
              <a:t> = -T</a:t>
            </a:r>
            <a:r>
              <a:rPr lang="en-US" baseline="-25000" dirty="0"/>
              <a:t>1</a:t>
            </a:r>
            <a:r>
              <a:rPr lang="en-US" dirty="0"/>
              <a:t>/T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50" y="2071660"/>
            <a:ext cx="3932356" cy="3715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90" y="2832100"/>
            <a:ext cx="2184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5-01-26 at 6.0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52" y="2656040"/>
            <a:ext cx="5321300" cy="876300"/>
          </a:xfrm>
          <a:prstGeom prst="rect">
            <a:avLst/>
          </a:prstGeom>
        </p:spPr>
      </p:pic>
      <p:pic>
        <p:nvPicPr>
          <p:cNvPr id="4" name="Picture 3" descr="Screen Shot 2015-01-26 at 6.04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0" y="1485900"/>
            <a:ext cx="1219200" cy="1295400"/>
          </a:xfrm>
          <a:prstGeom prst="rect">
            <a:avLst/>
          </a:prstGeom>
        </p:spPr>
      </p:pic>
      <p:pic>
        <p:nvPicPr>
          <p:cNvPr id="5" name="Picture 4" descr="Screen Shot 2015-01-26 at 6.05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3" y="4067125"/>
            <a:ext cx="68453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5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68546</TotalTime>
  <Words>348</Words>
  <Application>Microsoft Macintosh PowerPoint</Application>
  <PresentationFormat>On-screen Show (4:3)</PresentationFormat>
  <Paragraphs>108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greg beaucage</cp:lastModifiedBy>
  <cp:revision>133</cp:revision>
  <cp:lastPrinted>2017-01-30T16:32:34Z</cp:lastPrinted>
  <dcterms:created xsi:type="dcterms:W3CDTF">2015-01-14T18:14:06Z</dcterms:created>
  <dcterms:modified xsi:type="dcterms:W3CDTF">2021-02-07T01:41:30Z</dcterms:modified>
</cp:coreProperties>
</file>